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9"/>
  </p:notesMasterIdLst>
  <p:sldIdLst>
    <p:sldId id="256" r:id="rId2"/>
    <p:sldId id="270" r:id="rId3"/>
    <p:sldId id="259" r:id="rId4"/>
    <p:sldId id="257" r:id="rId5"/>
    <p:sldId id="263" r:id="rId6"/>
    <p:sldId id="265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4660"/>
  </p:normalViewPr>
  <p:slideViewPr>
    <p:cSldViewPr>
      <p:cViewPr varScale="1">
        <p:scale>
          <a:sx n="70" d="100"/>
          <a:sy n="70" d="100"/>
        </p:scale>
        <p:origin x="146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7A898D-87B7-4F9B-8CA6-4097E2F7437E}" type="datetimeFigureOut">
              <a:rPr lang="en-US" smtClean="0"/>
              <a:pPr/>
              <a:t>02-Nov-13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CA1DC-68CE-4048-B1B5-4D7383419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214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CA1DC-68CE-4048-B1B5-4D738341935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27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CA1DC-68CE-4048-B1B5-4D738341935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2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CA1DC-68CE-4048-B1B5-4D738341935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907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CA1DC-68CE-4048-B1B5-4D738341935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1945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CA1DC-68CE-4048-B1B5-4D738341935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817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CA1DC-68CE-4048-B1B5-4D738341935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17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E851-0450-451C-B592-C44C39E7213D}" type="datetimeFigureOut">
              <a:rPr lang="en-US" smtClean="0"/>
              <a:pPr/>
              <a:t>02-Nov-13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58E233-2A6C-4492-89B8-29AA189F9C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E851-0450-451C-B592-C44C39E7213D}" type="datetimeFigureOut">
              <a:rPr lang="en-US" smtClean="0"/>
              <a:pPr/>
              <a:t>02-Nov-13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8E233-2A6C-4492-89B8-29AA189F9C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E851-0450-451C-B592-C44C39E7213D}" type="datetimeFigureOut">
              <a:rPr lang="en-US" smtClean="0"/>
              <a:pPr/>
              <a:t>02-Nov-13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8E233-2A6C-4492-89B8-29AA189F9C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E3DE851-0450-451C-B592-C44C39E7213D}" type="datetimeFigureOut">
              <a:rPr lang="en-US" smtClean="0"/>
              <a:pPr/>
              <a:t>02-Nov-13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F58E233-2A6C-4492-89B8-29AA189F9C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E851-0450-451C-B592-C44C39E7213D}" type="datetimeFigureOut">
              <a:rPr lang="en-US" smtClean="0"/>
              <a:pPr/>
              <a:t>02-Nov-13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8E233-2A6C-4492-89B8-29AA189F9C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E851-0450-451C-B592-C44C39E7213D}" type="datetimeFigureOut">
              <a:rPr lang="en-US" smtClean="0"/>
              <a:pPr/>
              <a:t>02-Nov-13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8E233-2A6C-4492-89B8-29AA189F9C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8E233-2A6C-4492-89B8-29AA189F9C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E851-0450-451C-B592-C44C39E7213D}" type="datetimeFigureOut">
              <a:rPr lang="en-US" smtClean="0"/>
              <a:pPr/>
              <a:t>02-Nov-13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E851-0450-451C-B592-C44C39E7213D}" type="datetimeFigureOut">
              <a:rPr lang="en-US" smtClean="0"/>
              <a:pPr/>
              <a:t>02-Nov-13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8E233-2A6C-4492-89B8-29AA189F9C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E851-0450-451C-B592-C44C39E7213D}" type="datetimeFigureOut">
              <a:rPr lang="en-US" smtClean="0"/>
              <a:pPr/>
              <a:t>02-Nov-13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8E233-2A6C-4492-89B8-29AA189F9C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E3DE851-0450-451C-B592-C44C39E7213D}" type="datetimeFigureOut">
              <a:rPr lang="en-US" smtClean="0"/>
              <a:pPr/>
              <a:t>02-Nov-13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F58E233-2A6C-4492-89B8-29AA189F9C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E851-0450-451C-B592-C44C39E7213D}" type="datetimeFigureOut">
              <a:rPr lang="en-US" smtClean="0"/>
              <a:pPr/>
              <a:t>02-Nov-13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58E233-2A6C-4492-89B8-29AA189F9C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E3DE851-0450-451C-B592-C44C39E7213D}" type="datetimeFigureOut">
              <a:rPr lang="en-US" smtClean="0"/>
              <a:pPr/>
              <a:t>02-Nov-13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F58E233-2A6C-4492-89B8-29AA189F9C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8305800" cy="888770"/>
          </a:xfrm>
        </p:spPr>
        <p:txBody>
          <a:bodyPr/>
          <a:lstStyle/>
          <a:p>
            <a:r>
              <a:rPr lang="en-US" sz="5400" dirty="0" smtClean="0">
                <a:solidFill>
                  <a:schemeClr val="bg1"/>
                </a:solidFill>
                <a:latin typeface="Maiandra GD" pitchFamily="34" charset="0"/>
              </a:rPr>
              <a:t>METAMORPHOSIS</a:t>
            </a:r>
            <a:endParaRPr lang="en-US" sz="5400" dirty="0">
              <a:solidFill>
                <a:schemeClr val="bg1"/>
              </a:solidFill>
              <a:latin typeface="Maiandra GD" pitchFamily="34" charset="0"/>
            </a:endParaRPr>
          </a:p>
        </p:txBody>
      </p:sp>
      <p:pic>
        <p:nvPicPr>
          <p:cNvPr id="4" name="Picture 3" descr="metamorphosis title page pic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0100" y="1752600"/>
            <a:ext cx="7467600" cy="4953000"/>
          </a:xfrm>
          <a:prstGeom prst="ellipse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2225" y="1828800"/>
            <a:ext cx="8991600" cy="4267199"/>
          </a:xfrm>
        </p:spPr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2800" dirty="0" smtClean="0">
                <a:solidFill>
                  <a:schemeClr val="bg1"/>
                </a:solidFill>
              </a:rPr>
              <a:t> It is a </a:t>
            </a:r>
            <a:r>
              <a:rPr lang="en-US" sz="2800" dirty="0">
                <a:solidFill>
                  <a:schemeClr val="bg1"/>
                </a:solidFill>
              </a:rPr>
              <a:t>change in the form and often habits of an animal during normal development after the embryonic stage. Metamorphosis includes, in insects, the transformation of a maggot into an adult fly and a caterpillar into a butterfly and, in amphibians, the changing of a tadpole into a frog.</a:t>
            </a:r>
          </a:p>
          <a:p>
            <a:r>
              <a:rPr lang="en-US" sz="2800" dirty="0">
                <a:solidFill>
                  <a:schemeClr val="bg1"/>
                </a:solidFill>
              </a:rPr>
              <a:t/>
            </a:r>
            <a:br>
              <a:rPr lang="en-US" sz="2800" dirty="0">
                <a:solidFill>
                  <a:schemeClr val="bg1"/>
                </a:solidFill>
              </a:rPr>
            </a:b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-76200" y="0"/>
            <a:ext cx="10134600" cy="1143000"/>
          </a:xfrm>
        </p:spPr>
        <p:txBody>
          <a:bodyPr/>
          <a:lstStyle/>
          <a:p>
            <a:pPr algn="l"/>
            <a:r>
              <a:rPr lang="en-US" sz="4000" dirty="0" smtClean="0">
                <a:solidFill>
                  <a:schemeClr val="bg1"/>
                </a:solidFill>
              </a:rPr>
              <a:t>WHAT IS THE TERM METAMORPHOSIS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18025" y="1447800"/>
            <a:ext cx="927417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357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609600"/>
            <a:ext cx="906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schemeClr val="bg1"/>
                </a:solidFill>
                <a:latin typeface="Maiandra GD" pitchFamily="34" charset="0"/>
              </a:rPr>
              <a:t>A COMPLETE METAMORPHOSIS HAS FOUR STAGES:</a:t>
            </a:r>
            <a:endParaRPr lang="en-US" sz="2800" b="1" u="sng" dirty="0">
              <a:solidFill>
                <a:schemeClr val="bg1"/>
              </a:solidFill>
              <a:latin typeface="Maiandra GD" pitchFamily="34" charset="0"/>
            </a:endParaRPr>
          </a:p>
        </p:txBody>
      </p:sp>
      <p:pic>
        <p:nvPicPr>
          <p:cNvPr id="4" name="Picture 3" descr="71_11120051425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1676400"/>
            <a:ext cx="7391400" cy="4886246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 advClick="0" advTm="5000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381000"/>
            <a:ext cx="701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Maiandra GD" pitchFamily="34" charset="0"/>
              </a:rPr>
              <a:t>Did you know?</a:t>
            </a:r>
            <a:endParaRPr lang="en-US" sz="4400" b="1" dirty="0">
              <a:solidFill>
                <a:schemeClr val="bg1"/>
              </a:solidFill>
              <a:latin typeface="Maiandra GD" pitchFamily="34" charset="0"/>
            </a:endParaRPr>
          </a:p>
        </p:txBody>
      </p:sp>
      <p:pic>
        <p:nvPicPr>
          <p:cNvPr id="3" name="Picture 2" descr="untitle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032020">
            <a:off x="633711" y="2007021"/>
            <a:ext cx="2438400" cy="3274974"/>
          </a:xfrm>
          <a:prstGeom prst="round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Picture 3" descr="Insects-17a.jpg"/>
          <p:cNvPicPr>
            <a:picLocks noChangeAspect="1"/>
          </p:cNvPicPr>
          <p:nvPr/>
        </p:nvPicPr>
        <p:blipFill>
          <a:blip r:embed="rId4" cstate="print"/>
          <a:srcRect t="9975"/>
          <a:stretch>
            <a:fillRect/>
          </a:stretch>
        </p:blipFill>
        <p:spPr>
          <a:xfrm>
            <a:off x="2895600" y="1295400"/>
            <a:ext cx="2895600" cy="2590800"/>
          </a:xfrm>
          <a:prstGeom prst="round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butterfly-color-butterfli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964968" flipH="1">
            <a:off x="5473117" y="2123528"/>
            <a:ext cx="3135828" cy="3241172"/>
          </a:xfrm>
          <a:prstGeom prst="roundRect">
            <a:avLst/>
          </a:prstGeom>
          <a:ln w="127000" cap="rnd">
            <a:solidFill>
              <a:srgbClr val="FFFFFF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524000" y="5715000"/>
            <a:ext cx="579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Maiandra GD" pitchFamily="34" charset="0"/>
              </a:rPr>
              <a:t>That 88% of all insects go through a complete metamorphosis…</a:t>
            </a: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inted-lady-butterfl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434964">
            <a:off x="748585" y="801786"/>
            <a:ext cx="3839615" cy="3002579"/>
          </a:xfrm>
          <a:prstGeom prst="rect">
            <a:avLst/>
          </a:prstGeom>
        </p:spPr>
      </p:pic>
      <p:pic>
        <p:nvPicPr>
          <p:cNvPr id="3" name="Picture 2" descr="japbeet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7200" y="685800"/>
            <a:ext cx="3352800" cy="3200400"/>
          </a:xfrm>
          <a:prstGeom prst="rect">
            <a:avLst/>
          </a:prstGeom>
        </p:spPr>
      </p:pic>
      <p:pic>
        <p:nvPicPr>
          <p:cNvPr id="4" name="Picture 3" descr="honeybee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9719781">
            <a:off x="2988664" y="3265997"/>
            <a:ext cx="3055263" cy="26800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77000" y="4495800"/>
            <a:ext cx="220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Maiandra GD" pitchFamily="34" charset="0"/>
              </a:rPr>
              <a:t>Adult</a:t>
            </a:r>
            <a:endParaRPr lang="en-US" sz="4400" b="1" dirty="0">
              <a:latin typeface="Maiandra GD" pitchFamily="34" charset="0"/>
            </a:endParaRPr>
          </a:p>
        </p:txBody>
      </p:sp>
    </p:spTree>
  </p:cSld>
  <p:clrMapOvr>
    <a:masterClrMapping/>
  </p:clrMapOvr>
  <p:transition advClick="0" advTm="3000"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762000"/>
            <a:ext cx="617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Maiandra GD" pitchFamily="34" charset="0"/>
              </a:rPr>
              <a:t>The remaining 12 percent of insects go through an incomplete metamorphosis.</a:t>
            </a:r>
            <a:endParaRPr lang="en-US" sz="2400" b="1" dirty="0">
              <a:solidFill>
                <a:schemeClr val="bg1"/>
              </a:solidFill>
              <a:latin typeface="Maiandra GD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6600" y="21336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Including: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4" name="Picture 3" descr="grasshopp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1981200"/>
            <a:ext cx="2971800" cy="23194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0" y="43434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Maiandra GD" pitchFamily="34" charset="0"/>
              </a:rPr>
              <a:t>Grasshoppers</a:t>
            </a:r>
            <a:endParaRPr lang="en-US" sz="2400" b="1" dirty="0">
              <a:solidFill>
                <a:schemeClr val="bg1"/>
              </a:solidFill>
              <a:latin typeface="Maiandra GD" pitchFamily="34" charset="0"/>
            </a:endParaRPr>
          </a:p>
        </p:txBody>
      </p:sp>
      <p:pic>
        <p:nvPicPr>
          <p:cNvPr id="7" name="Picture 6" descr="dragonfly.jpg"/>
          <p:cNvPicPr>
            <a:picLocks noChangeAspect="1"/>
          </p:cNvPicPr>
          <p:nvPr/>
        </p:nvPicPr>
        <p:blipFill>
          <a:blip r:embed="rId4" cstate="print"/>
          <a:srcRect b="5882"/>
          <a:stretch>
            <a:fillRect/>
          </a:stretch>
        </p:blipFill>
        <p:spPr>
          <a:xfrm>
            <a:off x="3134436" y="3622056"/>
            <a:ext cx="3352800" cy="2438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81400" y="6054769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Maiandra GD" pitchFamily="34" charset="0"/>
              </a:rPr>
              <a:t>Dragonflies</a:t>
            </a:r>
            <a:endParaRPr lang="en-US" sz="2400" b="1" dirty="0">
              <a:solidFill>
                <a:schemeClr val="bg1"/>
              </a:solidFill>
              <a:latin typeface="Maiandra GD" pitchFamily="34" charset="0"/>
            </a:endParaRPr>
          </a:p>
        </p:txBody>
      </p:sp>
      <p:pic>
        <p:nvPicPr>
          <p:cNvPr id="9" name="Picture 8" descr="cricke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3600" y="2057401"/>
            <a:ext cx="2971800" cy="228281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81800" y="43434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Maiandra GD" pitchFamily="34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Maiandra GD" pitchFamily="34" charset="0"/>
              </a:rPr>
              <a:t>Crickets</a:t>
            </a:r>
            <a:endParaRPr lang="en-US" sz="2400" b="1" dirty="0">
              <a:solidFill>
                <a:schemeClr val="bg1"/>
              </a:solidFill>
              <a:latin typeface="Maiandra GD" pitchFamily="34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dpo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305611"/>
            <a:ext cx="3200400" cy="24003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" y="32004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Maiandra GD" pitchFamily="34" charset="0"/>
              </a:rPr>
              <a:t>Tadpoles</a:t>
            </a:r>
            <a:endParaRPr lang="en-US" sz="2400" b="1" dirty="0">
              <a:solidFill>
                <a:schemeClr val="bg1"/>
              </a:solidFill>
              <a:latin typeface="Maiandra GD" pitchFamily="34" charset="0"/>
            </a:endParaRPr>
          </a:p>
        </p:txBody>
      </p:sp>
      <p:pic>
        <p:nvPicPr>
          <p:cNvPr id="5" name="Picture 4" descr="earlytadpol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17850" y="489566"/>
            <a:ext cx="2368550" cy="1720850"/>
          </a:xfrm>
          <a:prstGeom prst="rect">
            <a:avLst/>
          </a:prstGeom>
        </p:spPr>
      </p:pic>
      <p:pic>
        <p:nvPicPr>
          <p:cNvPr id="6" name="Picture 5" descr="earlytad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49800" y="931861"/>
            <a:ext cx="2413000" cy="1746250"/>
          </a:xfrm>
          <a:prstGeom prst="rect">
            <a:avLst/>
          </a:prstGeom>
        </p:spPr>
      </p:pic>
      <p:pic>
        <p:nvPicPr>
          <p:cNvPr id="7" name="Picture 6" descr="tad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44439" y="1749946"/>
            <a:ext cx="2374900" cy="1631950"/>
          </a:xfrm>
          <a:prstGeom prst="rect">
            <a:avLst/>
          </a:prstGeom>
        </p:spPr>
      </p:pic>
      <p:pic>
        <p:nvPicPr>
          <p:cNvPr id="8" name="Picture 7" descr="fee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52937" y="3190331"/>
            <a:ext cx="2699561" cy="2019300"/>
          </a:xfrm>
          <a:prstGeom prst="rect">
            <a:avLst/>
          </a:prstGeom>
        </p:spPr>
      </p:pic>
      <p:pic>
        <p:nvPicPr>
          <p:cNvPr id="9" name="Picture 8" descr="29jun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669118" y="5113480"/>
            <a:ext cx="2438400" cy="1955800"/>
          </a:xfrm>
          <a:prstGeom prst="rect">
            <a:avLst/>
          </a:prstGeom>
        </p:spPr>
      </p:pic>
      <p:pic>
        <p:nvPicPr>
          <p:cNvPr id="10" name="Picture 9" descr="stub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895600" y="4035313"/>
            <a:ext cx="3124200" cy="2211933"/>
          </a:xfrm>
          <a:prstGeom prst="rect">
            <a:avLst/>
          </a:prstGeom>
        </p:spPr>
      </p:pic>
      <p:pic>
        <p:nvPicPr>
          <p:cNvPr id="11" name="Picture 10" descr="Green_frog_in_FRW_created_Pond_JR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6281" y="3819004"/>
            <a:ext cx="2819400" cy="21145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9600" y="63246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Maiandra GD" pitchFamily="34" charset="0"/>
              </a:rPr>
              <a:t>Into </a:t>
            </a:r>
            <a:r>
              <a:rPr lang="en-US" sz="2400" b="1" dirty="0" smtClean="0">
                <a:solidFill>
                  <a:schemeClr val="bg1"/>
                </a:solidFill>
                <a:latin typeface="Maiandra GD" pitchFamily="34" charset="0"/>
              </a:rPr>
              <a:t>Frogs</a:t>
            </a:r>
            <a:endParaRPr lang="en-US" sz="2400" b="1" dirty="0">
              <a:solidFill>
                <a:schemeClr val="bg1"/>
              </a:solidFill>
              <a:latin typeface="Maiandra GD" pitchFamily="34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602</TotalTime>
  <Words>58</Words>
  <Application>Microsoft Office PowerPoint</Application>
  <PresentationFormat>On-screen Show (4:3)</PresentationFormat>
  <Paragraphs>21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Constantia</vt:lpstr>
      <vt:lpstr>Maiandra GD</vt:lpstr>
      <vt:lpstr>Wingdings 2</vt:lpstr>
      <vt:lpstr>Paper</vt:lpstr>
      <vt:lpstr>METAMORPHOSIS</vt:lpstr>
      <vt:lpstr>WHAT IS THE TERM METAMORPHOSIS?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Metamorphosis</dc:title>
  <dc:creator>calla</dc:creator>
  <cp:lastModifiedBy>Dell</cp:lastModifiedBy>
  <cp:revision>46</cp:revision>
  <dcterms:created xsi:type="dcterms:W3CDTF">2009-11-30T18:39:34Z</dcterms:created>
  <dcterms:modified xsi:type="dcterms:W3CDTF">2013-11-02T17:51:25Z</dcterms:modified>
</cp:coreProperties>
</file>