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44" autoAdjust="0"/>
    <p:restoredTop sz="94660"/>
  </p:normalViewPr>
  <p:slideViewPr>
    <p:cSldViewPr snapToGrid="0">
      <p:cViewPr varScale="1">
        <p:scale>
          <a:sx n="86" d="100"/>
          <a:sy n="86" d="100"/>
        </p:scale>
        <p:origin x="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65A07-082A-45E7-9207-E33E0B6A0C65}" type="datetimeFigureOut">
              <a:rPr lang="en-US" smtClean="0"/>
              <a:t>23-Oct-13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9804-A408-465E-9BC4-827322F379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444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65A07-082A-45E7-9207-E33E0B6A0C65}" type="datetimeFigureOut">
              <a:rPr lang="en-US" smtClean="0"/>
              <a:t>23-Oct-13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9804-A408-465E-9BC4-827322F379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449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65A07-082A-45E7-9207-E33E0B6A0C65}" type="datetimeFigureOut">
              <a:rPr lang="en-US" smtClean="0"/>
              <a:t>23-Oct-13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9804-A408-465E-9BC4-827322F379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135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65A07-082A-45E7-9207-E33E0B6A0C65}" type="datetimeFigureOut">
              <a:rPr lang="en-US" smtClean="0"/>
              <a:t>23-Oct-13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9804-A408-465E-9BC4-827322F379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372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65A07-082A-45E7-9207-E33E0B6A0C65}" type="datetimeFigureOut">
              <a:rPr lang="en-US" smtClean="0"/>
              <a:t>23-Oct-13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9804-A408-465E-9BC4-827322F379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649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65A07-082A-45E7-9207-E33E0B6A0C65}" type="datetimeFigureOut">
              <a:rPr lang="en-US" smtClean="0"/>
              <a:t>23-Oct-13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9804-A408-465E-9BC4-827322F379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655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65A07-082A-45E7-9207-E33E0B6A0C65}" type="datetimeFigureOut">
              <a:rPr lang="en-US" smtClean="0"/>
              <a:t>23-Oct-13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9804-A408-465E-9BC4-827322F379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578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65A07-082A-45E7-9207-E33E0B6A0C65}" type="datetimeFigureOut">
              <a:rPr lang="en-US" smtClean="0"/>
              <a:t>23-Oct-13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9804-A408-465E-9BC4-827322F379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809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65A07-082A-45E7-9207-E33E0B6A0C65}" type="datetimeFigureOut">
              <a:rPr lang="en-US" smtClean="0"/>
              <a:t>23-Oct-13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9804-A408-465E-9BC4-827322F379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856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65A07-082A-45E7-9207-E33E0B6A0C65}" type="datetimeFigureOut">
              <a:rPr lang="en-US" smtClean="0"/>
              <a:t>23-Oct-13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9804-A408-465E-9BC4-827322F379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344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65A07-082A-45E7-9207-E33E0B6A0C65}" type="datetimeFigureOut">
              <a:rPr lang="en-US" smtClean="0"/>
              <a:t>23-Oct-13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9804-A408-465E-9BC4-827322F379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79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E65A07-082A-45E7-9207-E33E0B6A0C65}" type="datetimeFigureOut">
              <a:rPr lang="en-US" smtClean="0"/>
              <a:t>23-Oct-13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99804-A408-465E-9BC4-827322F379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686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kenodame@yahoo.co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969" y="226679"/>
            <a:ext cx="9144000" cy="1574800"/>
          </a:xfrm>
        </p:spPr>
        <p:txBody>
          <a:bodyPr>
            <a:normAutofit fontScale="90000"/>
          </a:bodyPr>
          <a:lstStyle/>
          <a:p>
            <a:r>
              <a:rPr lang="en-US" b="1" u="sng" dirty="0" smtClean="0"/>
              <a:t>ANUM PRESBYTERIAN SENOIR HIGH SCHOOL</a:t>
            </a:r>
            <a:endParaRPr lang="en-US" b="1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4450" y="2887176"/>
            <a:ext cx="9144000" cy="2981189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2800" u="sng" dirty="0" smtClean="0"/>
              <a:t>NAME</a:t>
            </a:r>
            <a:r>
              <a:rPr lang="en-US" sz="2800" dirty="0" smtClean="0"/>
              <a:t>: </a:t>
            </a:r>
            <a:r>
              <a:rPr lang="en-US" sz="3300" dirty="0" smtClean="0"/>
              <a:t>KENNETH ODAME</a:t>
            </a:r>
          </a:p>
          <a:p>
            <a:pPr algn="l"/>
            <a:endParaRPr lang="en-US" sz="3300" dirty="0" smtClean="0"/>
          </a:p>
          <a:p>
            <a:pPr algn="l"/>
            <a:r>
              <a:rPr lang="en-US" sz="2800" u="sng" dirty="0" smtClean="0"/>
              <a:t>INDEX NUMBER</a:t>
            </a:r>
            <a:r>
              <a:rPr lang="en-US" sz="2800" dirty="0" smtClean="0"/>
              <a:t>: 5131570037</a:t>
            </a:r>
          </a:p>
          <a:p>
            <a:pPr algn="l"/>
            <a:endParaRPr lang="en-US" sz="2800" dirty="0" smtClean="0"/>
          </a:p>
          <a:p>
            <a:pPr algn="l"/>
            <a:r>
              <a:rPr lang="en-US" sz="2800" u="sng" dirty="0" smtClean="0"/>
              <a:t>TEL</a:t>
            </a:r>
            <a:r>
              <a:rPr lang="en-US" sz="2800" dirty="0" smtClean="0"/>
              <a:t>: 0240-172694</a:t>
            </a:r>
          </a:p>
          <a:p>
            <a:pPr algn="l"/>
            <a:r>
              <a:rPr lang="en-US" sz="2800" u="sng" dirty="0" smtClean="0"/>
              <a:t>E-mail</a:t>
            </a:r>
            <a:r>
              <a:rPr lang="en-US" sz="2800" dirty="0" smtClean="0"/>
              <a:t>: </a:t>
            </a:r>
            <a:r>
              <a:rPr lang="en-US" sz="2800" dirty="0" smtClean="0">
                <a:hlinkClick r:id="rId2"/>
              </a:rPr>
              <a:t>kenodame@yahoo.com</a:t>
            </a:r>
            <a:endParaRPr lang="en-US" sz="2800" dirty="0" smtClean="0"/>
          </a:p>
          <a:p>
            <a:pPr algn="l"/>
            <a:r>
              <a:rPr lang="en-US" sz="2800" u="sng" dirty="0" smtClean="0"/>
              <a:t>Website</a:t>
            </a:r>
            <a:r>
              <a:rPr lang="en-US" sz="2800" dirty="0" smtClean="0"/>
              <a:t>: </a:t>
            </a:r>
            <a:r>
              <a:rPr lang="en-US" sz="2800" dirty="0" smtClean="0">
                <a:solidFill>
                  <a:srgbClr val="FF0000"/>
                </a:solidFill>
              </a:rPr>
              <a:t>kenbless.webs.com</a:t>
            </a:r>
          </a:p>
          <a:p>
            <a:pPr algn="l"/>
            <a:endParaRPr lang="en-US" sz="2800" dirty="0" smtClean="0"/>
          </a:p>
          <a:p>
            <a:pPr algn="l"/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614078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4028" y="3226161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b="1" dirty="0" smtClean="0">
                <a:latin typeface="Lucida Handwriting" panose="03010101010101010101" pitchFamily="66" charset="0"/>
              </a:rPr>
              <a:t>END OF LESSON ONE</a:t>
            </a:r>
            <a:endParaRPr lang="en-US" sz="4000" b="1" dirty="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09293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228" y="1002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800" b="1" u="sng" dirty="0" smtClean="0"/>
              <a:t>LESSON TWO</a:t>
            </a:r>
            <a:endParaRPr lang="en-US" sz="48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442" y="1516561"/>
            <a:ext cx="10515600" cy="4351338"/>
          </a:xfrm>
        </p:spPr>
        <p:txBody>
          <a:bodyPr/>
          <a:lstStyle/>
          <a:p>
            <a:r>
              <a:rPr lang="en-US" sz="3200" u="sng" dirty="0" smtClean="0"/>
              <a:t>TOPIC</a:t>
            </a:r>
            <a:r>
              <a:rPr lang="en-US" dirty="0" smtClean="0"/>
              <a:t>:          </a:t>
            </a:r>
            <a:r>
              <a:rPr lang="en-US" sz="4800" b="1" dirty="0" smtClean="0"/>
              <a:t>GOLD</a:t>
            </a:r>
            <a:r>
              <a:rPr lang="en-US" dirty="0" smtClean="0"/>
              <a:t> </a:t>
            </a:r>
            <a:r>
              <a:rPr lang="en-US" sz="4800" b="1" dirty="0" smtClean="0"/>
              <a:t>MINING </a:t>
            </a:r>
          </a:p>
          <a:p>
            <a:pPr marL="0" indent="0">
              <a:buNone/>
            </a:pPr>
            <a:endParaRPr lang="en-US" sz="4800" b="1" dirty="0"/>
          </a:p>
        </p:txBody>
      </p:sp>
      <p:sp>
        <p:nvSpPr>
          <p:cNvPr id="4" name="Rectangle 3"/>
          <p:cNvSpPr/>
          <p:nvPr/>
        </p:nvSpPr>
        <p:spPr>
          <a:xfrm>
            <a:off x="1159535" y="2338520"/>
            <a:ext cx="848038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u="sng" dirty="0"/>
              <a:t>OBJECTIVES </a:t>
            </a:r>
            <a:endParaRPr lang="en-US" sz="2800" u="sng" dirty="0" smtClean="0"/>
          </a:p>
          <a:p>
            <a:pPr algn="ctr"/>
            <a:endParaRPr lang="en-US" sz="2800" u="sng" dirty="0"/>
          </a:p>
          <a:p>
            <a:r>
              <a:rPr lang="en-US" sz="2800" dirty="0"/>
              <a:t>BY THE END </a:t>
            </a:r>
            <a:r>
              <a:rPr lang="en-US" sz="2800" dirty="0" smtClean="0"/>
              <a:t>OF THIS LESSON</a:t>
            </a:r>
            <a:r>
              <a:rPr lang="en-US" sz="2800" dirty="0"/>
              <a:t>, THE </a:t>
            </a:r>
            <a:r>
              <a:rPr lang="en-US" sz="2800" dirty="0" smtClean="0"/>
              <a:t>STUDENT </a:t>
            </a:r>
            <a:r>
              <a:rPr lang="en-US" sz="2800" dirty="0"/>
              <a:t>WILL KNOW 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800" dirty="0" smtClean="0"/>
              <a:t>WHAT IS MEANT BY MINING.</a:t>
            </a:r>
            <a:endParaRPr lang="en-US" sz="28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800" dirty="0"/>
              <a:t>CONTRIBUTIONS </a:t>
            </a:r>
            <a:r>
              <a:rPr lang="en-US" sz="2800" dirty="0" smtClean="0"/>
              <a:t>OF GOLD MINING </a:t>
            </a:r>
            <a:r>
              <a:rPr lang="en-US" sz="2800" dirty="0"/>
              <a:t>TO A COUNTRY.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800" dirty="0"/>
              <a:t>PROBLEMS ASSOCIATED WITH </a:t>
            </a:r>
            <a:r>
              <a:rPr lang="en-US" sz="2800" dirty="0" smtClean="0"/>
              <a:t>GOLD MINING.</a:t>
            </a:r>
            <a:endParaRPr lang="en-US" sz="2800" dirty="0"/>
          </a:p>
          <a:p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1159535" y="4934414"/>
            <a:ext cx="8480384" cy="1900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2800" u="sng" dirty="0">
                <a:solidFill>
                  <a:prstClr val="black"/>
                </a:solidFill>
              </a:rPr>
              <a:t>R.P.K: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2800" dirty="0">
                <a:solidFill>
                  <a:prstClr val="black"/>
                </a:solidFill>
              </a:rPr>
              <a:t>BEFORE WE START THE </a:t>
            </a:r>
            <a:r>
              <a:rPr lang="en-US" sz="2800" dirty="0" smtClean="0">
                <a:solidFill>
                  <a:prstClr val="black"/>
                </a:solidFill>
              </a:rPr>
              <a:t>LESSON WHO LEARNT SOMETHING ABOUT GOLD MINING.</a:t>
            </a:r>
            <a:endParaRPr lang="en-US" sz="2800" dirty="0">
              <a:solidFill>
                <a:prstClr val="black"/>
              </a:solidFill>
            </a:endParaRPr>
          </a:p>
          <a:p>
            <a:pPr lvl="0">
              <a:lnSpc>
                <a:spcPct val="90000"/>
              </a:lnSpc>
              <a:spcBef>
                <a:spcPts val="1000"/>
              </a:spcBef>
            </a:pPr>
            <a:endParaRPr lang="en-US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0988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 smtClean="0"/>
              <a:t>WHAT IS MINING?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MINING IS THE PROCESS OR INDUSTRY OF OBTAINING COAL OR OTHER</a:t>
            </a:r>
          </a:p>
          <a:p>
            <a:pPr marL="0" indent="0">
              <a:buNone/>
            </a:pPr>
            <a:r>
              <a:rPr lang="en-US" dirty="0" smtClean="0"/>
              <a:t> MINERALS FROM A MINE OR FROM THE GROUND.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u="sng" dirty="0" smtClean="0"/>
              <a:t>EXAMPLES OF SOME COUNTRIES WITHIN THE GOLD MINING INDUSTRIES.</a:t>
            </a:r>
          </a:p>
          <a:p>
            <a:pPr marL="0" indent="0">
              <a:buNone/>
            </a:pPr>
            <a:endParaRPr lang="en-US" u="sng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GHANA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SOUTH AFRICA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DR. CONGO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49711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/>
              <a:t>CONTRIBUTION OF GOLD MINING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GENERATES EMPLOYMENT TO THE FILED WORKERS,DRIVERS AND ENGINEERS IN THE INDUSTRY.</a:t>
            </a:r>
          </a:p>
          <a:p>
            <a:r>
              <a:rPr lang="en-US" dirty="0" smtClean="0"/>
              <a:t>PROVIDES REVENUE TO THE GOVERNMENT.</a:t>
            </a:r>
          </a:p>
          <a:p>
            <a:r>
              <a:rPr lang="en-US" dirty="0" smtClean="0"/>
              <a:t>FOREIGN EXCHANGE THROUGH TAXES.</a:t>
            </a:r>
          </a:p>
          <a:p>
            <a:r>
              <a:rPr lang="en-US" dirty="0" smtClean="0"/>
              <a:t>RAW MATERIALS FOR GOLD REFINERY INDUSTRIES.</a:t>
            </a:r>
          </a:p>
          <a:p>
            <a:r>
              <a:rPr lang="en-US" dirty="0" smtClean="0"/>
              <a:t>INCOME TO WORKERS THROUGH WAGES AND SALARIES.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99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/>
              <a:t>PROBLEMS OF GOLD MINING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CONFLICT WITHIN THE LOCAL PEOPLE.</a:t>
            </a:r>
          </a:p>
          <a:p>
            <a:r>
              <a:rPr lang="en-US" dirty="0" smtClean="0"/>
              <a:t>ENVIROMENTAL DEGRADATION  EXAMPLE; WATER POLLUTION.</a:t>
            </a:r>
          </a:p>
          <a:p>
            <a:r>
              <a:rPr lang="en-US" dirty="0" smtClean="0"/>
              <a:t>DEPLETION OF GOLD RESERVES.</a:t>
            </a:r>
          </a:p>
          <a:p>
            <a:r>
              <a:rPr lang="en-US" dirty="0" smtClean="0"/>
              <a:t>RESPIRATORY DISEASES EXAMPLE; LUNG, CANCER, HEART ATTACK.</a:t>
            </a:r>
          </a:p>
          <a:p>
            <a:r>
              <a:rPr lang="en-US" dirty="0" smtClean="0"/>
              <a:t>HIGH TEMPERATURES AT THE MINES.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677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u="sng" dirty="0" smtClean="0"/>
              <a:t>CONCLUSION</a:t>
            </a:r>
            <a:endParaRPr lang="en-US" sz="48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0797" y="2716876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WE </a:t>
            </a:r>
            <a:r>
              <a:rPr lang="en-US" dirty="0"/>
              <a:t>NOW KNOW WHAT </a:t>
            </a:r>
            <a:r>
              <a:rPr lang="en-US" dirty="0" smtClean="0"/>
              <a:t>MINIG IS, IT’S  CONTRIBUTIONS AND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PROBLEMS WITHIN ONE’S COUNTRY.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460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09550" y="174625"/>
            <a:ext cx="10515600" cy="1325563"/>
          </a:xfrm>
        </p:spPr>
        <p:txBody>
          <a:bodyPr/>
          <a:lstStyle/>
          <a:p>
            <a:pPr algn="ctr"/>
            <a:r>
              <a:rPr lang="en-US" u="sng" dirty="0" smtClean="0"/>
              <a:t>ASSIGNMENT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IS MINING?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STATE 3 PROBLEMS OF GOLD MINING.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LIST 3 CONTRIBUTIONS OF GOLD MINING.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38200" y="5489822"/>
            <a:ext cx="102008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 smtClean="0"/>
              <a:t>NOTE</a:t>
            </a:r>
            <a:r>
              <a:rPr lang="en-US" sz="2400" dirty="0" smtClean="0"/>
              <a:t>:OUR </a:t>
            </a:r>
            <a:r>
              <a:rPr lang="en-US" sz="2400" dirty="0"/>
              <a:t>NEXT LESSON IS GOING TO BE </a:t>
            </a:r>
            <a:r>
              <a:rPr lang="en-US" sz="2400" dirty="0" smtClean="0"/>
              <a:t>ON REGIONAL GROUPINGS IN AFRICA 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04978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420" y="3145139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b="1" dirty="0">
                <a:solidFill>
                  <a:prstClr val="black"/>
                </a:solidFill>
                <a:latin typeface="Lucida Handwriting" panose="03010101010101010101" pitchFamily="66" charset="0"/>
              </a:rPr>
              <a:t>END OF </a:t>
            </a:r>
            <a:r>
              <a:rPr lang="en-US" sz="4000" b="1" dirty="0" smtClean="0">
                <a:solidFill>
                  <a:prstClr val="black"/>
                </a:solidFill>
                <a:latin typeface="Lucida Handwriting" panose="03010101010101010101" pitchFamily="66" charset="0"/>
              </a:rPr>
              <a:t>LESSON TWO.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67886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32758" y="422789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 smtClean="0"/>
              <a:t>LESSON THREE</a:t>
            </a:r>
            <a:r>
              <a:rPr lang="en-US" b="1" u="sng" dirty="0"/>
              <a:t/>
            </a:r>
            <a:br>
              <a:rPr lang="en-US" b="1" u="sng" dirty="0"/>
            </a:br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sz="3100" b="1" u="sng" dirty="0" smtClean="0"/>
              <a:t>TOPIC:</a:t>
            </a:r>
            <a:r>
              <a:rPr lang="en-US" sz="3100" b="1" dirty="0" smtClean="0"/>
              <a:t> </a:t>
            </a:r>
            <a:r>
              <a:rPr lang="en-US" sz="4900" b="1" dirty="0" smtClean="0"/>
              <a:t>REGIONAL GROUPINGS IN AFRICA.</a:t>
            </a:r>
            <a:endParaRPr lang="en-US" sz="49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073" y="2088118"/>
            <a:ext cx="10515600" cy="4351338"/>
          </a:xfrm>
        </p:spPr>
        <p:txBody>
          <a:bodyPr/>
          <a:lstStyle/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u="sng" dirty="0">
                <a:solidFill>
                  <a:prstClr val="black"/>
                </a:solidFill>
              </a:rPr>
              <a:t>OBJECTIVES </a:t>
            </a:r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u="sng" dirty="0">
              <a:solidFill>
                <a:prstClr val="black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>
                <a:solidFill>
                  <a:prstClr val="black"/>
                </a:solidFill>
              </a:rPr>
              <a:t>BY THE END OF THIS LESSON, THE STUDENT WILL KNOW :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/>
                </a:solidFill>
              </a:rPr>
              <a:t>WHAT REGIONAL GROUPINGS IN AFRICA REFERS TO.</a:t>
            </a:r>
            <a:endParaRPr lang="en-US" dirty="0">
              <a:solidFill>
                <a:prstClr val="black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/>
                </a:solidFill>
              </a:rPr>
              <a:t>MERITS/BENEFITS FROM FORMING REGIONAL GROUPINGS.</a:t>
            </a:r>
            <a:endParaRPr lang="en-US" dirty="0">
              <a:solidFill>
                <a:prstClr val="black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/>
                </a:solidFill>
              </a:rPr>
              <a:t>AIM/OBJECTIVES OF REGIONAL GROUPINGS IN AFRICA.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/>
                </a:solidFill>
              </a:rPr>
              <a:t>PROBLEMS </a:t>
            </a:r>
            <a:r>
              <a:rPr lang="en-US" dirty="0" smtClean="0"/>
              <a:t>OF REGIONAL GROUPINGS IN AFRICA.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86073" y="5189191"/>
            <a:ext cx="10796788" cy="13839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2800" u="sng" dirty="0" smtClean="0">
                <a:solidFill>
                  <a:prstClr val="black"/>
                </a:solidFill>
              </a:rPr>
              <a:t>R.P.K</a:t>
            </a:r>
            <a:r>
              <a:rPr lang="en-US" sz="2800" dirty="0" smtClean="0">
                <a:solidFill>
                  <a:prstClr val="black"/>
                </a:solidFill>
              </a:rPr>
              <a:t>: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2800" dirty="0" smtClean="0">
                <a:solidFill>
                  <a:prstClr val="black"/>
                </a:solidFill>
              </a:rPr>
              <a:t>BEFORE </a:t>
            </a:r>
            <a:r>
              <a:rPr lang="en-US" sz="2800" dirty="0">
                <a:solidFill>
                  <a:prstClr val="black"/>
                </a:solidFill>
              </a:rPr>
              <a:t>WE START THE LESSON WHO </a:t>
            </a:r>
            <a:r>
              <a:rPr lang="en-US" sz="2800" dirty="0" smtClean="0">
                <a:solidFill>
                  <a:prstClr val="black"/>
                </a:solidFill>
              </a:rPr>
              <a:t>CAN TELL THE CLASS SOMETHING </a:t>
            </a:r>
            <a:r>
              <a:rPr lang="en-US" sz="2800" dirty="0">
                <a:solidFill>
                  <a:prstClr val="black"/>
                </a:solidFill>
              </a:rPr>
              <a:t>ABOUT </a:t>
            </a:r>
            <a:r>
              <a:rPr lang="en-US" sz="2800" dirty="0" smtClean="0">
                <a:solidFill>
                  <a:prstClr val="black"/>
                </a:solidFill>
              </a:rPr>
              <a:t>WHAT WE HAVE STUDIED IN THE PREVIOUS LESSONS.</a:t>
            </a:r>
            <a:endParaRPr lang="en-US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3310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9411" y="39088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prstClr val="black"/>
                </a:solidFill>
                <a:latin typeface="Calibri" panose="020F0502020204030204"/>
              </a:rPr>
              <a:t>WHAT IS </a:t>
            </a:r>
            <a:r>
              <a:rPr lang="en-US" sz="3200" b="1" dirty="0">
                <a:solidFill>
                  <a:prstClr val="black"/>
                </a:solidFill>
                <a:latin typeface="Calibri" panose="020F0502020204030204"/>
              </a:rPr>
              <a:t>REGIONAL GROUPINGS IN </a:t>
            </a:r>
            <a:r>
              <a:rPr lang="en-US" sz="3200" b="1" dirty="0" smtClean="0">
                <a:solidFill>
                  <a:prstClr val="black"/>
                </a:solidFill>
                <a:latin typeface="Calibri" panose="020F0502020204030204"/>
              </a:rPr>
              <a:t>AFRICA?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20296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REGIONAL GROUPINGS REFERS TO TWO OR MORE COUNTRIES THAT</a:t>
            </a:r>
          </a:p>
          <a:p>
            <a:pPr marL="0" indent="0">
              <a:buNone/>
            </a:pPr>
            <a:r>
              <a:rPr lang="en-US" dirty="0" smtClean="0"/>
              <a:t> COME TOGETHER TO FORM A UNION.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u="sng" dirty="0" smtClean="0"/>
              <a:t>EXAMPLES OF SOME REGIONAL GROUPINGS IN AFRICA</a:t>
            </a:r>
            <a:r>
              <a:rPr lang="en-US" dirty="0" smtClean="0"/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ECONOMIC COMMUNITY OF WEST AFRICAN STATES(ECOWAS)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MANO RIVER UNION(MRU)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EAST AFRICAN ECONOMIC COMMUNITY(EAEC)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6050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95" y="3298785"/>
            <a:ext cx="10515600" cy="141289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b="1" u="sng" dirty="0" smtClean="0"/>
              <a:t>LESSON ONE</a:t>
            </a:r>
            <a:br>
              <a:rPr lang="en-US" sz="4800" b="1" u="sng" dirty="0" smtClean="0"/>
            </a:br>
            <a:r>
              <a:rPr lang="en-US" sz="4800" b="1" u="sng" dirty="0" smtClean="0"/>
              <a:t/>
            </a:r>
            <a:br>
              <a:rPr lang="en-US" sz="4800" b="1" u="sng" dirty="0" smtClean="0"/>
            </a:br>
            <a:r>
              <a:rPr lang="en-US" sz="4800" b="1" u="sng" dirty="0" smtClean="0"/>
              <a:t>SUBJECT</a:t>
            </a:r>
            <a:r>
              <a:rPr lang="en-US" dirty="0"/>
              <a:t>: HUMAN </a:t>
            </a:r>
            <a:r>
              <a:rPr lang="en-US" dirty="0" smtClean="0"/>
              <a:t>GEOGRAPHY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/>
              <a:t/>
            </a:r>
            <a:br>
              <a:rPr lang="en-US" dirty="0"/>
            </a:br>
            <a:r>
              <a:rPr lang="en-US" sz="4800" b="1" u="sng" dirty="0"/>
              <a:t>FORM</a:t>
            </a:r>
            <a:r>
              <a:rPr lang="en-US" dirty="0"/>
              <a:t>: </a:t>
            </a:r>
            <a:r>
              <a:rPr lang="en-US" dirty="0" smtClean="0"/>
              <a:t>2 GENERAL </a:t>
            </a:r>
            <a:r>
              <a:rPr lang="en-US" dirty="0"/>
              <a:t>ARTS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1" u="sng" dirty="0" smtClean="0"/>
              <a:t>TIME</a:t>
            </a:r>
            <a:r>
              <a:rPr lang="en-US" dirty="0" smtClean="0"/>
              <a:t>: </a:t>
            </a:r>
            <a:r>
              <a:rPr lang="en-US" dirty="0" smtClean="0"/>
              <a:t>45 MINTUES </a:t>
            </a:r>
            <a:r>
              <a:rPr lang="en-US" dirty="0" smtClean="0"/>
              <a:t>FOR </a:t>
            </a:r>
            <a:r>
              <a:rPr lang="en-US" dirty="0" smtClean="0"/>
              <a:t>EACH LESSON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1886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/>
              <a:t>MERITS/BENEFITS FROM FORMING REGIONAL GROUPINGS.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4351338"/>
          </a:xfrm>
        </p:spPr>
        <p:txBody>
          <a:bodyPr/>
          <a:lstStyle/>
          <a:p>
            <a:r>
              <a:rPr lang="en-US" dirty="0" smtClean="0"/>
              <a:t>LARGE MARKET FOR LOCAL GOOD.</a:t>
            </a:r>
          </a:p>
          <a:p>
            <a:r>
              <a:rPr lang="en-US" dirty="0" smtClean="0"/>
              <a:t>REDUCTION OF UNEMPLOYMENT, THAT IS PEOPLE MOVE FROM ONE COUNTRY TO THE OTHER TO BE EMPLOYED SINCE THEY ARE QUALIFIED. </a:t>
            </a:r>
          </a:p>
          <a:p>
            <a:r>
              <a:rPr lang="en-US" dirty="0" smtClean="0"/>
              <a:t>MILITARY CO-OPERATION, EXAMPLES(ECOWAS MONITERING GROUP)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57066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/>
              <a:t>AIMS/OBJECTIVES OF FORMING REGIONAL GROUPINGS IN AFRICA.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4351338"/>
          </a:xfrm>
        </p:spPr>
        <p:txBody>
          <a:bodyPr/>
          <a:lstStyle/>
          <a:p>
            <a:r>
              <a:rPr lang="en-US" dirty="0" smtClean="0"/>
              <a:t>IMPROVE RELATIONS AMONG MEMBER STATES.</a:t>
            </a:r>
          </a:p>
          <a:p>
            <a:r>
              <a:rPr lang="en-US" dirty="0" smtClean="0"/>
              <a:t>ENCOURAGE FREE MOVEMENT OF PEOPLE AND GOODS ACROSS INTERNATIONAL BOUNDARIES.</a:t>
            </a:r>
          </a:p>
          <a:p>
            <a:r>
              <a:rPr lang="en-US" dirty="0" smtClean="0"/>
              <a:t>ACHIEVE A COMMON MONETARY POLICY(COMMON CURRENCY)</a:t>
            </a:r>
          </a:p>
          <a:p>
            <a:r>
              <a:rPr lang="en-US" dirty="0" smtClean="0"/>
              <a:t>DEVELOPS TRANSPORT AND COMMUNICATION, </a:t>
            </a:r>
          </a:p>
          <a:p>
            <a:pPr marL="0" indent="0">
              <a:buNone/>
            </a:pPr>
            <a:r>
              <a:rPr lang="en-US" dirty="0" smtClean="0"/>
              <a:t>EXAMPLE; ROADS AND RAILWAY LINK BETWEEN MEMBER COUNTRIES.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085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/>
              <a:t>PROBLEMS IN FORMING REGIONAL GROUPINGS IN AFRICA.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INSUFFICIENT CAPITAL THAT IS; MOST COUNTRIES ARE”POOR” HENCE PAYMENT OF DUES AMONG THE COUNTRIES ARE NOT WELL PAID.</a:t>
            </a:r>
          </a:p>
          <a:p>
            <a:r>
              <a:rPr lang="en-US" dirty="0" smtClean="0"/>
              <a:t>DIFFERENCE IN CURRENCY.</a:t>
            </a:r>
          </a:p>
          <a:p>
            <a:r>
              <a:rPr lang="en-US" dirty="0" smtClean="0"/>
              <a:t>POLITICAL INSTABILITY: THIS COMES ABOUT AS A RESULT OF WARS AND COUP D’TATS. EXAMPLE; LIBERIA, TOGO ECT.</a:t>
            </a:r>
          </a:p>
          <a:p>
            <a:r>
              <a:rPr lang="en-US" dirty="0" smtClean="0"/>
              <a:t>DIFFICULTY IN TAKING DECISIONS THAT IS; DUE TO LARGE POPULATION OF OTHER COUNTRIES.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8255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32551"/>
            <a:ext cx="10515600" cy="1325563"/>
          </a:xfrm>
        </p:spPr>
        <p:txBody>
          <a:bodyPr/>
          <a:lstStyle/>
          <a:p>
            <a:pPr algn="ctr"/>
            <a:r>
              <a:rPr lang="en-US" sz="4800" b="1" u="sng" dirty="0">
                <a:solidFill>
                  <a:prstClr val="black"/>
                </a:solidFill>
              </a:rPr>
              <a:t>CONCLUSION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WE HAVE STUDIED ABOUT, WHAT REGIONAL GROUPINGS IN AFRICA IS, IT’S MERITS/BENEFITS, AIM/OBJECTIVES AND PROBLEMS.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8987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/>
              <a:t>ASSIGNMENT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 YOUR OWN TERMS DEFINE REGIONAL GROUPINGS IN AFRICA.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LIST 3 ADVANTAGES FROM FORMING REGIONAL GROUPINGS IN AFRICA.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STATE 2 MOTIVES FROM FORMING REGIONAL GROUPINGS IN AFRICA.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7772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8814" y="3069688"/>
            <a:ext cx="10515600" cy="1325563"/>
          </a:xfrm>
        </p:spPr>
        <p:txBody>
          <a:bodyPr/>
          <a:lstStyle/>
          <a:p>
            <a:r>
              <a:rPr lang="en-US" dirty="0" smtClean="0">
                <a:latin typeface="Lucida Handwriting" panose="03010101010101010101" pitchFamily="66" charset="0"/>
              </a:rPr>
              <a:t>END OF LESSON THREE.</a:t>
            </a:r>
            <a:endParaRPr lang="en-US" dirty="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0642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  <p:sndAc>
          <p:stSnd>
            <p:snd r:embed="rId2" name="applause.wav"/>
          </p:stSnd>
        </p:sndAc>
      </p:transition>
    </mc:Choice>
    <mc:Fallback xmlns="">
      <p:transition spd="slow">
        <p:fade/>
        <p:sndAc>
          <p:stSnd>
            <p:snd r:embed="rId3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7015" y="500062"/>
            <a:ext cx="10515600" cy="1325563"/>
          </a:xfrm>
        </p:spPr>
        <p:txBody>
          <a:bodyPr/>
          <a:lstStyle/>
          <a:p>
            <a:r>
              <a:rPr lang="en-US" u="sng" dirty="0" smtClean="0"/>
              <a:t>TOPIC</a:t>
            </a:r>
            <a:r>
              <a:rPr lang="en-US" dirty="0" smtClean="0"/>
              <a:t>:  </a:t>
            </a:r>
            <a:r>
              <a:rPr lang="en-US" sz="4800" b="1" dirty="0" smtClean="0"/>
              <a:t>LUMBERING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450" y="2414956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3200" b="1" u="sng" dirty="0" smtClean="0"/>
              <a:t>OBJECTIVES</a:t>
            </a:r>
            <a:r>
              <a:rPr lang="en-US" u="sng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BY THE END OF THIS LESSON, THE STUDENT WILL KNOW 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WHAT LUMBERING IS.</a:t>
            </a: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CONTRIBUTIONS OF LUMBERING TO A COUNTRY.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PROBLEMS ASSOCIATED WITH LUMBERING.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SOLUTIONS TO LUMBERING.</a:t>
            </a:r>
          </a:p>
          <a:p>
            <a:pPr marL="0" indent="0">
              <a:buNone/>
            </a:pPr>
            <a:r>
              <a:rPr lang="en-US" u="sng" dirty="0" smtClean="0"/>
              <a:t>R.P.K:</a:t>
            </a:r>
          </a:p>
          <a:p>
            <a:pPr marL="0" indent="0">
              <a:buNone/>
            </a:pPr>
            <a:r>
              <a:rPr lang="en-US" dirty="0" smtClean="0"/>
              <a:t>BEFORE WE START </a:t>
            </a:r>
            <a:r>
              <a:rPr lang="en-US" smtClean="0"/>
              <a:t>THE LESSON </a:t>
            </a:r>
            <a:r>
              <a:rPr lang="en-US" dirty="0" smtClean="0"/>
              <a:t>WHO CAN TELL THE CLASS WHAT HE/SHE KNOWS ABOUT LUMBERING.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19125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431" y="816538"/>
            <a:ext cx="10515600" cy="1325563"/>
          </a:xfrm>
        </p:spPr>
        <p:txBody>
          <a:bodyPr/>
          <a:lstStyle/>
          <a:p>
            <a:pPr algn="ctr"/>
            <a:r>
              <a:rPr lang="en-US" b="1" u="sng" dirty="0" smtClean="0"/>
              <a:t>WHAT IS LUMBERING ?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947" y="2971519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IT INVOLVES THE CUTTING DOWN AND THE PROCESSING OF TUMBER</a:t>
            </a:r>
          </a:p>
          <a:p>
            <a:pPr marL="0" indent="0">
              <a:buNone/>
            </a:pPr>
            <a:r>
              <a:rPr lang="en-US" dirty="0" smtClean="0"/>
              <a:t> FOR LOCAL PURPOSE AND FOR EXPORT.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2724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385" y="90913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b="1" u="sng" dirty="0" smtClean="0"/>
              <a:t>CONTREBUTIONS OF  LUMBERING TO A COUNTRY.</a:t>
            </a:r>
            <a:endParaRPr lang="en-US" sz="32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70577"/>
            <a:ext cx="10515600" cy="4351338"/>
          </a:xfrm>
        </p:spPr>
        <p:txBody>
          <a:bodyPr/>
          <a:lstStyle/>
          <a:p>
            <a:r>
              <a:rPr lang="en-US" dirty="0" smtClean="0"/>
              <a:t>FOREIGN EXCHANGE EARNING THROUGH THE EXPORTATION OF TIMBER.</a:t>
            </a:r>
          </a:p>
          <a:p>
            <a:r>
              <a:rPr lang="en-US" dirty="0" smtClean="0"/>
              <a:t>GENERATES EMPLOYMENT EXAMPLES; CHAIN-SAW OPERATOR, DRIVERS ETC.</a:t>
            </a:r>
          </a:p>
          <a:p>
            <a:r>
              <a:rPr lang="en-US" dirty="0" smtClean="0"/>
              <a:t>INCOME TO WORKERS THROUGH THEIR WAGES AND SALARIES.</a:t>
            </a:r>
          </a:p>
          <a:p>
            <a:r>
              <a:rPr lang="en-US" dirty="0" smtClean="0"/>
              <a:t>REVENUE TO GOVERNMENT THROUGH TAXES.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379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086" y="81653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b="1" u="sng" dirty="0" smtClean="0"/>
              <a:t>PROBLEMS ASSOCIATED WITH LUMBERING.</a:t>
            </a:r>
            <a:endParaRPr lang="en-US" sz="36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4351338"/>
          </a:xfrm>
        </p:spPr>
        <p:txBody>
          <a:bodyPr/>
          <a:lstStyle/>
          <a:p>
            <a:r>
              <a:rPr lang="en-US" dirty="0" smtClean="0"/>
              <a:t>LEADS TO FLOODING.</a:t>
            </a:r>
          </a:p>
          <a:p>
            <a:r>
              <a:rPr lang="en-US" dirty="0" smtClean="0"/>
              <a:t>PEST AND INSECTS ATTACK AND DAMAGE FELLED TREES.</a:t>
            </a:r>
          </a:p>
          <a:p>
            <a:r>
              <a:rPr lang="en-US" dirty="0" smtClean="0"/>
              <a:t>DISAPPEARANCE OF WILD LIFE</a:t>
            </a:r>
          </a:p>
          <a:p>
            <a:r>
              <a:rPr lang="en-US" dirty="0" smtClean="0"/>
              <a:t>IT ENHANCES SOIL EROSION THAT IS WHEN THE LAND BECOMES BARE. 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1624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086" y="1001732"/>
            <a:ext cx="10515600" cy="1325563"/>
          </a:xfrm>
        </p:spPr>
        <p:txBody>
          <a:bodyPr/>
          <a:lstStyle/>
          <a:p>
            <a:pPr algn="ctr"/>
            <a:r>
              <a:rPr lang="en-US" b="1" u="sng" dirty="0" smtClean="0"/>
              <a:t>SOLUTIONS OF LUMBERING.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70577"/>
            <a:ext cx="10515600" cy="4351338"/>
          </a:xfrm>
        </p:spPr>
        <p:txBody>
          <a:bodyPr/>
          <a:lstStyle/>
          <a:p>
            <a:r>
              <a:rPr lang="en-US" dirty="0" smtClean="0"/>
              <a:t>CHEMICALS PRESERVATION SHOULD BE USED TO AVIOD THE ATTACK OF PESTS AND INSECTS.</a:t>
            </a:r>
          </a:p>
          <a:p>
            <a:r>
              <a:rPr lang="en-US" dirty="0" smtClean="0"/>
              <a:t>EMBARK UPON AFFORESTATION PROGRAMMES TO REPLACE THE FALLEN TREES.</a:t>
            </a:r>
          </a:p>
          <a:p>
            <a:r>
              <a:rPr lang="en-US" dirty="0" smtClean="0"/>
              <a:t>REDUCTION OF INTEREST ON LOANS FOR TIMBER MERCHANTS.</a:t>
            </a:r>
          </a:p>
          <a:p>
            <a:r>
              <a:rPr lang="en-US" dirty="0" smtClean="0"/>
              <a:t>PRICES ON THE WORLD MARKET SHOULD BE INCREASED FOR TIMBER PRODUCTS.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1074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317" y="862836"/>
            <a:ext cx="10515600" cy="1325563"/>
          </a:xfrm>
        </p:spPr>
        <p:txBody>
          <a:bodyPr/>
          <a:lstStyle/>
          <a:p>
            <a:pPr algn="ctr"/>
            <a:r>
              <a:rPr lang="en-US" b="1" u="sng" dirty="0" smtClean="0"/>
              <a:t>CONCLUSION.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0879" y="2855772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WE </a:t>
            </a:r>
            <a:r>
              <a:rPr lang="en-US" dirty="0"/>
              <a:t>NOW KNOW WHAT </a:t>
            </a:r>
            <a:r>
              <a:rPr lang="en-US" dirty="0" smtClean="0"/>
              <a:t>LUMBERING IS, IT’S CONTRIBUTIONS,</a:t>
            </a:r>
          </a:p>
          <a:p>
            <a:pPr marL="0" indent="0">
              <a:buNone/>
            </a:pPr>
            <a:r>
              <a:rPr lang="en-US" dirty="0" smtClean="0"/>
              <a:t> PROBLEMS AND IT’S SOLUTIONS.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173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9936" y="527170"/>
            <a:ext cx="10515600" cy="1325563"/>
          </a:xfrm>
        </p:spPr>
        <p:txBody>
          <a:bodyPr/>
          <a:lstStyle/>
          <a:p>
            <a:pPr algn="ctr"/>
            <a:r>
              <a:rPr lang="en-US" b="1" u="sng" dirty="0" smtClean="0"/>
              <a:t>ASSIGNMENT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5522" y="2219164"/>
            <a:ext cx="10515600" cy="435133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DEFINE THE TERM LUMBERING?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STATE 3 CONTRIBUTION OF LUMBERING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u="sng" dirty="0" smtClean="0"/>
              <a:t>NOTE</a:t>
            </a:r>
            <a:r>
              <a:rPr lang="en-US" dirty="0" smtClean="0"/>
              <a:t>:OUR NEXT LESSON IS GOING TO BE ON GOLD MINING.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980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</TotalTime>
  <Words>828</Words>
  <Application>Microsoft Office PowerPoint</Application>
  <PresentationFormat>Widescreen</PresentationFormat>
  <Paragraphs>130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Calibri</vt:lpstr>
      <vt:lpstr>Calibri Light</vt:lpstr>
      <vt:lpstr>Lucida Handwriting</vt:lpstr>
      <vt:lpstr>Wingdings</vt:lpstr>
      <vt:lpstr>Office Theme</vt:lpstr>
      <vt:lpstr>ANUM PRESBYTERIAN SENOIR HIGH SCHOOL</vt:lpstr>
      <vt:lpstr>LESSON ONE  SUBJECT: HUMAN GEOGRAPHY   FORM: 2 GENERAL ARTS   TIME: 45 MINTUES FOR EACH LESSON  </vt:lpstr>
      <vt:lpstr>TOPIC:  LUMBERING </vt:lpstr>
      <vt:lpstr>WHAT IS LUMBERING ?</vt:lpstr>
      <vt:lpstr>CONTREBUTIONS OF  LUMBERING TO A COUNTRY.</vt:lpstr>
      <vt:lpstr>PROBLEMS ASSOCIATED WITH LUMBERING.</vt:lpstr>
      <vt:lpstr>SOLUTIONS OF LUMBERING.</vt:lpstr>
      <vt:lpstr>CONCLUSION.</vt:lpstr>
      <vt:lpstr>ASSIGNMENT</vt:lpstr>
      <vt:lpstr>PowerPoint Presentation</vt:lpstr>
      <vt:lpstr>LESSON TWO</vt:lpstr>
      <vt:lpstr>WHAT IS MINING?</vt:lpstr>
      <vt:lpstr>CONTRIBUTION OF GOLD MINING.</vt:lpstr>
      <vt:lpstr>PROBLEMS OF GOLD MINING.</vt:lpstr>
      <vt:lpstr>CONCLUSION</vt:lpstr>
      <vt:lpstr>ASSIGNMENT</vt:lpstr>
      <vt:lpstr>PowerPoint Presentation</vt:lpstr>
      <vt:lpstr>LESSON THREE  TOPIC: REGIONAL GROUPINGS IN AFRICA.</vt:lpstr>
      <vt:lpstr>WHAT IS REGIONAL GROUPINGS IN AFRICA?</vt:lpstr>
      <vt:lpstr>MERITS/BENEFITS FROM FORMING REGIONAL GROUPINGS.</vt:lpstr>
      <vt:lpstr>AIMS/OBJECTIVES OF FORMING REGIONAL GROUPINGS IN AFRICA.</vt:lpstr>
      <vt:lpstr>PROBLEMS IN FORMING REGIONAL GROUPINGS IN AFRICA.</vt:lpstr>
      <vt:lpstr>CONCLUSION</vt:lpstr>
      <vt:lpstr>ASSIGNMENT</vt:lpstr>
      <vt:lpstr>END OF LESSON THREE.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ANUM PRESBYTERIAN SENOIR HIGH SCHOOL</dc:title>
  <dc:creator>Dell</dc:creator>
  <cp:lastModifiedBy>Dell</cp:lastModifiedBy>
  <cp:revision>38</cp:revision>
  <dcterms:created xsi:type="dcterms:W3CDTF">2013-09-23T11:10:20Z</dcterms:created>
  <dcterms:modified xsi:type="dcterms:W3CDTF">2013-10-23T20:23:23Z</dcterms:modified>
</cp:coreProperties>
</file>